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Asap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regular.fntdata"/><Relationship Id="rId11" Type="http://schemas.openxmlformats.org/officeDocument/2006/relationships/slide" Target="slides/slide5.xml"/><Relationship Id="rId22" Type="http://schemas.openxmlformats.org/officeDocument/2006/relationships/font" Target="fonts/Asap-italic.fntdata"/><Relationship Id="rId10" Type="http://schemas.openxmlformats.org/officeDocument/2006/relationships/slide" Target="slides/slide4.xml"/><Relationship Id="rId21" Type="http://schemas.openxmlformats.org/officeDocument/2006/relationships/font" Target="fonts/Asap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sap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66ad90c01_0_5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466ad90c01_0_5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1466ad90c01_0_5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66ad90c01_0_6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466ad90c01_0_6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1466ad90c01_0_6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66ad90c01_0_7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466ad90c01_0_7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466ad90c01_0_7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66ad90c01_0_8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466ad90c01_0_8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1466ad90c01_0_8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66ad90c01_0_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466ad90c01_0_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1466ad90c01_0_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66ad90c01_0_1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466ad90c01_0_1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1466ad90c01_0_1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66ad90c01_0_2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466ad90c01_0_2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1466ad90c01_0_2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66ad90c01_0_39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466ad90c01_0_3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1466ad90c01_0_3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6284929" y="0"/>
            <a:ext cx="2856900" cy="5142300"/>
          </a:xfrm>
          <a:prstGeom prst="rect">
            <a:avLst/>
          </a:prstGeom>
          <a:solidFill>
            <a:srgbClr val="191E3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15"/>
          <p:cNvPicPr preferRelativeResize="0"/>
          <p:nvPr/>
        </p:nvPicPr>
        <p:blipFill rotWithShape="1">
          <a:blip r:embed="rId3">
            <a:alphaModFix/>
          </a:blip>
          <a:srcRect b="-50000" l="-5555" r="-5554" t="-50000"/>
          <a:stretch/>
        </p:blipFill>
        <p:spPr>
          <a:xfrm>
            <a:off x="6284929" y="0"/>
            <a:ext cx="2856787" cy="5142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681" y="2993715"/>
            <a:ext cx="714197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285679" y="2174300"/>
            <a:ext cx="5999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808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5100"/>
              <a:buFont typeface="Asap"/>
              <a:buNone/>
            </a:pPr>
            <a:r>
              <a:rPr b="1" i="0" lang="en" sz="51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Python Session </a:t>
            </a:r>
            <a:r>
              <a:rPr b="1" lang="en" sz="5100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20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243" y="267824"/>
            <a:ext cx="691314" cy="24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57" name="Google Shape;1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475975" y="1051725"/>
            <a:ext cx="77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00" y="878600"/>
            <a:ext cx="6958291" cy="37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68" name="Google Shape;1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475975" y="1051725"/>
            <a:ext cx="77379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9554"/>
            <a:ext cx="6529625" cy="35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214273" y="190610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79" name="Google Shape;1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475975" y="1051725"/>
            <a:ext cx="773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973700" y="2092925"/>
            <a:ext cx="24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00" y="932450"/>
            <a:ext cx="6866449" cy="3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214273" y="190610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75975" y="1051725"/>
            <a:ext cx="77379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009075" y="2150775"/>
            <a:ext cx="24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75" y="932450"/>
            <a:ext cx="6130544" cy="362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Today</a:t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60025" y="816676"/>
            <a:ext cx="60267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000"/>
              <a:buFont typeface="Asap"/>
              <a:buChar char="●"/>
            </a:pPr>
            <a:r>
              <a:rPr lang="en" sz="2000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Structuri de Date</a:t>
            </a:r>
            <a:endParaRPr sz="20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000"/>
              <a:buFont typeface="Asap"/>
              <a:buChar char="●"/>
            </a:pPr>
            <a:r>
              <a:rPr lang="en" sz="2000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BigO Notation</a:t>
            </a:r>
            <a:endParaRPr sz="20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20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739394" y="261112"/>
            <a:ext cx="3404606" cy="43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357098" y="2540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rPr lang="en" sz="2900">
                <a:solidFill>
                  <a:schemeClr val="lt1"/>
                </a:solidFill>
              </a:rPr>
              <a:t>Structuri de date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20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611017" y="4763690"/>
            <a:ext cx="423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1100"/>
              <a:buFont typeface="Asap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37375" y="959600"/>
            <a:ext cx="7733400" cy="30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</a:rPr>
              <a:t>•O </a:t>
            </a:r>
            <a:r>
              <a:rPr lang="en" sz="2800">
                <a:solidFill>
                  <a:schemeClr val="lt1"/>
                </a:solidFill>
              </a:rPr>
              <a:t>structură</a:t>
            </a:r>
            <a:r>
              <a:rPr lang="en" sz="2800">
                <a:solidFill>
                  <a:schemeClr val="lt1"/>
                </a:solidFill>
              </a:rPr>
              <a:t> de date este un mod prin care putem organiza date pentru a putea fi folosite efficient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</a:rPr>
              <a:t>•De exemplu, putem </a:t>
            </a:r>
            <a:r>
              <a:rPr lang="en" sz="2800">
                <a:solidFill>
                  <a:schemeClr val="lt1"/>
                </a:solidFill>
              </a:rPr>
              <a:t>inmagazina</a:t>
            </a:r>
            <a:r>
              <a:rPr lang="en" sz="2800">
                <a:solidFill>
                  <a:schemeClr val="lt1"/>
                </a:solidFill>
              </a:rPr>
              <a:t> o lista de obiecte avand folosind o </a:t>
            </a:r>
            <a:r>
              <a:rPr lang="en" sz="2800">
                <a:solidFill>
                  <a:schemeClr val="lt1"/>
                </a:solidFill>
              </a:rPr>
              <a:t>structure</a:t>
            </a:r>
            <a:r>
              <a:rPr lang="en" sz="2800">
                <a:solidFill>
                  <a:schemeClr val="lt1"/>
                </a:solidFill>
              </a:rPr>
              <a:t> array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75" y="3443925"/>
            <a:ext cx="3618451" cy="1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7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357098" y="261110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rPr lang="en" sz="2900">
                <a:solidFill>
                  <a:schemeClr val="lt1"/>
                </a:solidFill>
              </a:rPr>
              <a:t>Structuri de date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20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45250" y="913550"/>
            <a:ext cx="51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850" y="913550"/>
            <a:ext cx="6653333" cy="37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7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57098" y="261110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rPr lang="en" sz="2900">
                <a:solidFill>
                  <a:schemeClr val="lt1"/>
                </a:solidFill>
              </a:rPr>
              <a:t>Structuri de date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45250" y="913550"/>
            <a:ext cx="850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50" y="975325"/>
            <a:ext cx="6552280" cy="354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7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357098" y="261110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rPr lang="en" sz="2900">
                <a:solidFill>
                  <a:schemeClr val="lt1"/>
                </a:solidFill>
              </a:rPr>
              <a:t>Structuri de date: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01" y="825010"/>
            <a:ext cx="7107650" cy="387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ÎBigO Notation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20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75975" y="1051725"/>
            <a:ext cx="7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 b="10650" l="0" r="8231" t="0"/>
          <a:stretch/>
        </p:blipFill>
        <p:spPr>
          <a:xfrm>
            <a:off x="673150" y="888961"/>
            <a:ext cx="6713125" cy="35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75975" y="1051725"/>
            <a:ext cx="7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25" y="860698"/>
            <a:ext cx="7021500" cy="37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E3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8" y="704769"/>
            <a:ext cx="285679" cy="3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215398" y="211835"/>
            <a:ext cx="8713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BigO Notation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2600"/>
              <a:buFont typeface="Asap"/>
              <a:buNone/>
            </a:pPr>
            <a:r>
              <a:t/>
            </a:r>
            <a:endParaRPr b="1" sz="2600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marR="0" rtl="0" algn="l">
              <a:lnSpc>
                <a:spcPct val="111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CFAF7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descr="preencoded.png"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9" y="4785116"/>
            <a:ext cx="691319" cy="24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785616" y="4763690"/>
            <a:ext cx="7570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AF7"/>
              </a:buClr>
              <a:buSzPts val="600"/>
              <a:buFont typeface="Asap"/>
              <a:buNone/>
            </a:pPr>
            <a:r>
              <a:rPr b="0" i="0" lang="en" sz="600" u="none" cap="none" strike="noStrike">
                <a:solidFill>
                  <a:srgbClr val="FCFAF7"/>
                </a:solidFill>
                <a:latin typeface="Asap"/>
                <a:ea typeface="Asap"/>
                <a:cs typeface="Asap"/>
                <a:sym typeface="Asap"/>
              </a:rPr>
              <a:t>IT School ©2022 Proprietary and Confidential. All Rights Reserved.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75975" y="1051725"/>
            <a:ext cx="4066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00" y="911225"/>
            <a:ext cx="6746174" cy="36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